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7" r:id="rId22"/>
    <p:sldId id="276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FFFF"/>
    <a:srgbClr val="D60093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15" autoAdjust="0"/>
    <p:restoredTop sz="94681" autoAdjust="0"/>
  </p:normalViewPr>
  <p:slideViewPr>
    <p:cSldViewPr>
      <p:cViewPr>
        <p:scale>
          <a:sx n="73" d="100"/>
          <a:sy n="73" d="100"/>
        </p:scale>
        <p:origin x="-10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348B-8208-445F-B180-3658C1CC0ECB}" type="datetimeFigureOut">
              <a:rPr lang="es-ES" smtClean="0"/>
              <a:pPr/>
              <a:t>15/11/2012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762-C77E-4C52-8C92-0A22A551A6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348B-8208-445F-B180-3658C1CC0ECB}" type="datetimeFigureOut">
              <a:rPr lang="es-ES" smtClean="0"/>
              <a:pPr/>
              <a:t>15/11/2012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762-C77E-4C52-8C92-0A22A551A6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348B-8208-445F-B180-3658C1CC0ECB}" type="datetimeFigureOut">
              <a:rPr lang="es-ES" smtClean="0"/>
              <a:pPr/>
              <a:t>15/11/2012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762-C77E-4C52-8C92-0A22A551A6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348B-8208-445F-B180-3658C1CC0ECB}" type="datetimeFigureOut">
              <a:rPr lang="es-ES" smtClean="0"/>
              <a:pPr/>
              <a:t>15/11/2012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762-C77E-4C52-8C92-0A22A551A6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348B-8208-445F-B180-3658C1CC0ECB}" type="datetimeFigureOut">
              <a:rPr lang="es-ES" smtClean="0"/>
              <a:pPr/>
              <a:t>15/11/2012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762-C77E-4C52-8C92-0A22A551A6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348B-8208-445F-B180-3658C1CC0ECB}" type="datetimeFigureOut">
              <a:rPr lang="es-ES" smtClean="0"/>
              <a:pPr/>
              <a:t>15/11/2012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762-C77E-4C52-8C92-0A22A551A6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348B-8208-445F-B180-3658C1CC0ECB}" type="datetimeFigureOut">
              <a:rPr lang="es-ES" smtClean="0"/>
              <a:pPr/>
              <a:t>15/11/2012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762-C77E-4C52-8C92-0A22A551A6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348B-8208-445F-B180-3658C1CC0ECB}" type="datetimeFigureOut">
              <a:rPr lang="es-ES" smtClean="0"/>
              <a:pPr/>
              <a:t>15/11/2012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762-C77E-4C52-8C92-0A22A551A6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348B-8208-445F-B180-3658C1CC0ECB}" type="datetimeFigureOut">
              <a:rPr lang="es-ES" smtClean="0"/>
              <a:pPr/>
              <a:t>15/11/2012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762-C77E-4C52-8C92-0A22A551A6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348B-8208-445F-B180-3658C1CC0ECB}" type="datetimeFigureOut">
              <a:rPr lang="es-ES" smtClean="0"/>
              <a:pPr/>
              <a:t>15/11/2012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762-C77E-4C52-8C92-0A22A551A6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348B-8208-445F-B180-3658C1CC0ECB}" type="datetimeFigureOut">
              <a:rPr lang="es-ES" smtClean="0"/>
              <a:pPr/>
              <a:t>15/11/2012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01762-C77E-4C52-8C92-0A22A551A6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B348B-8208-445F-B180-3658C1CC0ECB}" type="datetimeFigureOut">
              <a:rPr lang="es-ES" smtClean="0"/>
              <a:pPr/>
              <a:t>15/11/2012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01762-C77E-4C52-8C92-0A22A551A6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8" y="2357430"/>
            <a:ext cx="7772400" cy="1470025"/>
          </a:xfrm>
        </p:spPr>
        <p:txBody>
          <a:bodyPr>
            <a:noAutofit/>
          </a:bodyPr>
          <a:lstStyle/>
          <a:p>
            <a:r>
              <a:rPr lang="es-ES" sz="96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 </a:t>
            </a:r>
            <a:endParaRPr lang="es-ES" sz="9600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85852" y="2571744"/>
            <a:ext cx="628654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POLIEDROS</a:t>
            </a:r>
            <a:endParaRPr lang="es-E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714356"/>
            <a:ext cx="8229600" cy="1143000"/>
          </a:xfrm>
        </p:spPr>
        <p:txBody>
          <a:bodyPr>
            <a:noAutofit/>
          </a:bodyPr>
          <a:lstStyle/>
          <a:p>
            <a:r>
              <a:rPr lang="es-ES" sz="8000" i="1" dirty="0" smtClean="0">
                <a:solidFill>
                  <a:srgbClr val="00FFFF"/>
                </a:solidFill>
                <a:latin typeface="Consolas" pitchFamily="49" charset="0"/>
              </a:rPr>
              <a:t>POLIGONOS IRREGULARES</a:t>
            </a:r>
            <a:endParaRPr lang="es-ES" sz="8000" i="1" dirty="0">
              <a:solidFill>
                <a:srgbClr val="00FFFF"/>
              </a:solidFill>
              <a:latin typeface="Consolas" pitchFamily="49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27146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6000" dirty="0" smtClean="0">
                <a:solidFill>
                  <a:srgbClr val="CC00FF"/>
                </a:solidFill>
                <a:latin typeface="Garamond" pitchFamily="18" charset="0"/>
              </a:rPr>
              <a:t>Sus caras son polígonos regulares de mas de 1 tipo.</a:t>
            </a:r>
            <a:endParaRPr lang="es-ES" sz="6000" dirty="0">
              <a:solidFill>
                <a:srgbClr val="CC00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smtClean="0">
                <a:solidFill>
                  <a:srgbClr val="CC00FF"/>
                </a:solidFill>
                <a:latin typeface="MS Mincho" pitchFamily="49" charset="-128"/>
                <a:ea typeface="MS Mincho" pitchFamily="49" charset="-128"/>
              </a:rPr>
              <a:t>TETRAEDRO </a:t>
            </a:r>
            <a:endParaRPr lang="es-ES" sz="4800" dirty="0">
              <a:solidFill>
                <a:srgbClr val="CC00FF"/>
              </a:solidFill>
              <a:latin typeface="MS Mincho" pitchFamily="49" charset="-128"/>
              <a:ea typeface="MS Mincho" pitchFamily="49" charset="-128"/>
            </a:endParaRPr>
          </a:p>
        </p:txBody>
      </p:sp>
      <p:pic>
        <p:nvPicPr>
          <p:cNvPr id="5" name="4 Marcador de contenido" descr="2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0620" y="1428736"/>
            <a:ext cx="3963380" cy="4071966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214414" y="1857364"/>
            <a:ext cx="3008313" cy="4691063"/>
          </a:xfrm>
        </p:spPr>
        <p:txBody>
          <a:bodyPr>
            <a:normAutofit/>
          </a:bodyPr>
          <a:lstStyle/>
          <a:p>
            <a:pPr algn="ctr"/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_ </a:t>
            </a:r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Los polígonos que forman las caras son triángulos Equiláteros.</a:t>
            </a:r>
          </a:p>
          <a:p>
            <a:pPr algn="ctr"/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_ Tiene 4 caras                     </a:t>
            </a:r>
          </a:p>
          <a:p>
            <a:pPr algn="ctr"/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_ Tiene 4 vértices</a:t>
            </a:r>
          </a:p>
          <a:p>
            <a:pPr algn="ctr"/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_ Tiene 6 aristas</a:t>
            </a:r>
            <a:endParaRPr lang="es-E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400" dirty="0" smtClean="0">
                <a:solidFill>
                  <a:srgbClr val="CC00FF"/>
                </a:solidFill>
                <a:latin typeface="MS Mincho" pitchFamily="49" charset="-128"/>
                <a:ea typeface="MS Mincho" pitchFamily="49" charset="-128"/>
              </a:rPr>
              <a:t>PENTAEDRO </a:t>
            </a:r>
            <a:endParaRPr lang="es-ES" sz="4400" dirty="0">
              <a:solidFill>
                <a:srgbClr val="CC00FF"/>
              </a:solidFill>
              <a:latin typeface="MS Mincho" pitchFamily="49" charset="-128"/>
              <a:ea typeface="MS Mincho" pitchFamily="49" charset="-128"/>
            </a:endParaRPr>
          </a:p>
        </p:txBody>
      </p:sp>
      <p:pic>
        <p:nvPicPr>
          <p:cNvPr id="5" name="4 Marcador de contenido" descr="capture-20121114-14425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72132" y="1785926"/>
            <a:ext cx="2928958" cy="3442811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14480" y="1857364"/>
            <a:ext cx="3008313" cy="4691063"/>
          </a:xfrm>
        </p:spPr>
        <p:txBody>
          <a:bodyPr>
            <a:normAutofit/>
          </a:bodyPr>
          <a:lstStyle/>
          <a:p>
            <a:r>
              <a:rPr lang="es-ES" sz="3600" dirty="0" smtClean="0">
                <a:latin typeface="Book Antiqua" pitchFamily="18" charset="0"/>
              </a:rPr>
              <a:t>_ Tiene 5 caras</a:t>
            </a:r>
          </a:p>
          <a:p>
            <a:r>
              <a:rPr lang="es-ES" sz="3600" dirty="0" smtClean="0">
                <a:latin typeface="Book Antiqua" pitchFamily="18" charset="0"/>
              </a:rPr>
              <a:t>_ Tiene 8 Aristas</a:t>
            </a:r>
          </a:p>
          <a:p>
            <a:r>
              <a:rPr lang="es-ES" sz="3600" dirty="0" smtClean="0">
                <a:latin typeface="Book Antiqua" pitchFamily="18" charset="0"/>
              </a:rPr>
              <a:t>_ Tiene 5 vértices </a:t>
            </a:r>
            <a:endParaRPr lang="es-ES" sz="3600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0" dirty="0" smtClean="0">
                <a:solidFill>
                  <a:srgbClr val="CC00FF"/>
                </a:solidFill>
                <a:latin typeface="MS Mincho" pitchFamily="49" charset="-128"/>
                <a:ea typeface="MS Mincho" pitchFamily="49" charset="-128"/>
              </a:rPr>
              <a:t>HEXAEDRO</a:t>
            </a:r>
            <a:r>
              <a:rPr lang="es-ES" sz="5400" dirty="0" smtClean="0">
                <a:solidFill>
                  <a:srgbClr val="CC00FF"/>
                </a:solidFill>
                <a:latin typeface="MS Mincho" pitchFamily="49" charset="-128"/>
                <a:ea typeface="MS Mincho" pitchFamily="49" charset="-128"/>
              </a:rPr>
              <a:t> </a:t>
            </a:r>
            <a:endParaRPr lang="es-ES" sz="5400" dirty="0">
              <a:solidFill>
                <a:srgbClr val="CC00FF"/>
              </a:solidFill>
              <a:latin typeface="MS Mincho" pitchFamily="49" charset="-128"/>
              <a:ea typeface="MS Mincho" pitchFamily="49" charset="-128"/>
            </a:endParaRPr>
          </a:p>
        </p:txBody>
      </p:sp>
      <p:pic>
        <p:nvPicPr>
          <p:cNvPr id="5" name="4 Marcador de contenido" descr="capture-20121114-144930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43504" y="1857364"/>
            <a:ext cx="2878146" cy="2901171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00166" y="1500174"/>
            <a:ext cx="3008313" cy="4691063"/>
          </a:xfrm>
        </p:spPr>
        <p:txBody>
          <a:bodyPr>
            <a:noAutofit/>
          </a:bodyPr>
          <a:lstStyle/>
          <a:p>
            <a:r>
              <a:rPr lang="es-ES" sz="3200" dirty="0" smtClean="0">
                <a:solidFill>
                  <a:schemeClr val="bg2">
                    <a:lumMod val="10000"/>
                  </a:schemeClr>
                </a:solidFill>
              </a:rPr>
              <a:t>_ Tiene 6 caras</a:t>
            </a:r>
          </a:p>
          <a:p>
            <a:r>
              <a:rPr lang="es-ES" sz="3200" dirty="0" smtClean="0">
                <a:solidFill>
                  <a:schemeClr val="bg2">
                    <a:lumMod val="10000"/>
                  </a:schemeClr>
                </a:solidFill>
              </a:rPr>
              <a:t>_  Los polígonos que forman sus caras son cuadradas </a:t>
            </a:r>
          </a:p>
          <a:p>
            <a:r>
              <a:rPr lang="es-ES" sz="3200" dirty="0" smtClean="0">
                <a:solidFill>
                  <a:schemeClr val="bg2">
                    <a:lumMod val="10000"/>
                  </a:schemeClr>
                </a:solidFill>
              </a:rPr>
              <a:t>_ Tiene 12 Aristas </a:t>
            </a:r>
          </a:p>
          <a:p>
            <a:r>
              <a:rPr lang="es-ES" sz="3200" dirty="0" smtClean="0">
                <a:solidFill>
                  <a:schemeClr val="bg2">
                    <a:lumMod val="10000"/>
                  </a:schemeClr>
                </a:solidFill>
              </a:rPr>
              <a:t>_ Tiene 8 vértices </a:t>
            </a:r>
            <a:endParaRPr lang="es-ES" sz="3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0" dirty="0" smtClean="0">
                <a:solidFill>
                  <a:srgbClr val="CC00FF"/>
                </a:solidFill>
                <a:latin typeface="MS Mincho" pitchFamily="49" charset="-128"/>
                <a:ea typeface="MS Mincho" pitchFamily="49" charset="-128"/>
              </a:rPr>
              <a:t>HEPTAEDRO</a:t>
            </a:r>
            <a:endParaRPr lang="es-ES" sz="4800" b="0" dirty="0">
              <a:solidFill>
                <a:srgbClr val="CC00FF"/>
              </a:solidFill>
              <a:latin typeface="MS Mincho" pitchFamily="49" charset="-128"/>
              <a:ea typeface="MS Mincho" pitchFamily="49" charset="-128"/>
            </a:endParaRPr>
          </a:p>
        </p:txBody>
      </p:sp>
      <p:pic>
        <p:nvPicPr>
          <p:cNvPr id="5" name="4 Marcador de contenido" descr="capture-20121114-14553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7752" y="1857364"/>
            <a:ext cx="3758999" cy="3643338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428728" y="1714488"/>
            <a:ext cx="3008313" cy="4691063"/>
          </a:xfrm>
        </p:spPr>
        <p:txBody>
          <a:bodyPr>
            <a:normAutofit/>
          </a:bodyPr>
          <a:lstStyle/>
          <a:p>
            <a:r>
              <a:rPr lang="es-ES" sz="4000" dirty="0" smtClean="0">
                <a:latin typeface="Garamond" pitchFamily="18" charset="0"/>
                <a:ea typeface="MS Mincho" pitchFamily="49" charset="-128"/>
              </a:rPr>
              <a:t>_ Tiene 7 caras</a:t>
            </a:r>
          </a:p>
          <a:p>
            <a:r>
              <a:rPr lang="es-ES" sz="4000" dirty="0" smtClean="0">
                <a:latin typeface="Garamond" pitchFamily="18" charset="0"/>
                <a:ea typeface="MS Mincho" pitchFamily="49" charset="-128"/>
              </a:rPr>
              <a:t>_ Tiene 11 Aristas </a:t>
            </a:r>
          </a:p>
          <a:p>
            <a:r>
              <a:rPr lang="es-ES" sz="4000" dirty="0" smtClean="0">
                <a:latin typeface="Garamond" pitchFamily="18" charset="0"/>
                <a:ea typeface="MS Mincho" pitchFamily="49" charset="-128"/>
              </a:rPr>
              <a:t>_ Tiene  6 vértices </a:t>
            </a:r>
            <a:endParaRPr lang="es-ES" sz="4000" dirty="0">
              <a:latin typeface="Garamond" pitchFamily="18" charset="0"/>
              <a:ea typeface="MS Mincho" pitchFamily="49" charset="-128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solidFill>
                  <a:srgbClr val="CC00FF"/>
                </a:solidFill>
                <a:latin typeface="MS Mincho" pitchFamily="49" charset="-128"/>
                <a:ea typeface="MS Mincho" pitchFamily="49" charset="-128"/>
              </a:rPr>
              <a:t>OCTAEDRO</a:t>
            </a:r>
            <a:endParaRPr lang="es-ES" sz="5400" dirty="0">
              <a:solidFill>
                <a:srgbClr val="CC00FF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57224" y="1785926"/>
            <a:ext cx="3008313" cy="4691063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tx2">
                    <a:lumMod val="50000"/>
                  </a:schemeClr>
                </a:solidFill>
              </a:rPr>
              <a:t>_ Tiene 8 caras</a:t>
            </a:r>
          </a:p>
          <a:p>
            <a:r>
              <a:rPr lang="es-ES" sz="2800" dirty="0" smtClean="0">
                <a:solidFill>
                  <a:schemeClr val="tx2">
                    <a:lumMod val="50000"/>
                  </a:schemeClr>
                </a:solidFill>
              </a:rPr>
              <a:t>_ Los polígonos que forman las caras son triángulos equiláteros</a:t>
            </a:r>
          </a:p>
          <a:p>
            <a:r>
              <a:rPr lang="es-ES" sz="2800" dirty="0" smtClean="0">
                <a:solidFill>
                  <a:schemeClr val="tx2">
                    <a:lumMod val="50000"/>
                  </a:schemeClr>
                </a:solidFill>
              </a:rPr>
              <a:t>_ Tiene 12 aristas </a:t>
            </a:r>
          </a:p>
          <a:p>
            <a:r>
              <a:rPr lang="es-ES" sz="2800" dirty="0" smtClean="0">
                <a:solidFill>
                  <a:schemeClr val="tx2">
                    <a:lumMod val="50000"/>
                  </a:schemeClr>
                </a:solidFill>
              </a:rPr>
              <a:t>_ Tiene 6 Vértices  </a:t>
            </a:r>
            <a:endParaRPr lang="es-E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6 Marcador de contenido" descr="Octahedro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71934" y="643731"/>
            <a:ext cx="4614866" cy="5111750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Un </a:t>
            </a:r>
            <a:r>
              <a:rPr lang="es-ES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prisma</a:t>
            </a:r>
            <a:r>
              <a:rPr lang="es-ES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 es un poliedro limitado por dos polígonos iguales y paralelos en las bases y paralelogramos en las caras laterales.</a:t>
            </a:r>
            <a:endParaRPr lang="es-ES" sz="4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71472" y="428604"/>
            <a:ext cx="807249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PRISMA</a:t>
            </a:r>
            <a:endParaRPr lang="es-E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73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Clases de prismas: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s-ES" dirty="0" smtClean="0"/>
          </a:p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Prismas regulares:</a:t>
            </a:r>
            <a:r>
              <a:rPr lang="es-ES" b="1" dirty="0" smtClean="0">
                <a:latin typeface="Book Antiqua" pitchFamily="18" charset="0"/>
              </a:rPr>
              <a:t> </a:t>
            </a:r>
            <a:r>
              <a:rPr lang="es-ES" dirty="0" smtClean="0">
                <a:latin typeface="Book Antiqua" pitchFamily="18" charset="0"/>
              </a:rPr>
              <a:t>sus bases son polígonos regulares.</a:t>
            </a:r>
          </a:p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Prismas irregulares:</a:t>
            </a:r>
            <a:r>
              <a:rPr lang="es-ES" b="1" dirty="0" smtClean="0">
                <a:latin typeface="Book Antiqua" pitchFamily="18" charset="0"/>
              </a:rPr>
              <a:t> </a:t>
            </a:r>
            <a:r>
              <a:rPr lang="es-ES" dirty="0" smtClean="0">
                <a:latin typeface="Book Antiqua" pitchFamily="18" charset="0"/>
              </a:rPr>
              <a:t>sus bases son polígonos irregulares.</a:t>
            </a:r>
          </a:p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Prisma recto:</a:t>
            </a:r>
            <a:r>
              <a:rPr lang="es-ES" b="1" dirty="0" smtClean="0">
                <a:latin typeface="Book Antiqua" pitchFamily="18" charset="0"/>
              </a:rPr>
              <a:t> </a:t>
            </a:r>
            <a:r>
              <a:rPr lang="es-ES" dirty="0" smtClean="0">
                <a:latin typeface="Book Antiqua" pitchFamily="18" charset="0"/>
              </a:rPr>
              <a:t>cuando las caras laterales son perpendiculares a la base, son cuadrados o rectángulos.</a:t>
            </a:r>
          </a:p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Prisma oblicuo: </a:t>
            </a:r>
            <a:r>
              <a:rPr lang="es-ES" dirty="0" smtClean="0">
                <a:latin typeface="Book Antiqua" pitchFamily="18" charset="0"/>
              </a:rPr>
              <a:t>las caras laterales no son perpendiculares a las bases, las caras laterales son rombos o romboides.</a:t>
            </a:r>
          </a:p>
          <a:p>
            <a:endParaRPr lang="es-ES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3071810"/>
            <a:ext cx="7215238" cy="2928958"/>
          </a:xfrm>
        </p:spPr>
        <p:txBody>
          <a:bodyPr>
            <a:noAutofit/>
          </a:bodyPr>
          <a:lstStyle/>
          <a:p>
            <a:r>
              <a:rPr lang="es-ES" sz="48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PB = Perímetro de la base </a:t>
            </a:r>
          </a:p>
          <a:p>
            <a:r>
              <a:rPr lang="es-ES" sz="48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AL = PB.h</a:t>
            </a:r>
          </a:p>
          <a:p>
            <a:r>
              <a:rPr lang="es-ES" sz="4800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AT= AL + 2.AB</a:t>
            </a:r>
            <a:endParaRPr lang="es-ES" sz="4800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14480" y="357166"/>
            <a:ext cx="592935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ÀREA DEL PRISMA </a:t>
            </a:r>
            <a:endParaRPr lang="es-ES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7158" y="785794"/>
            <a:ext cx="4040188" cy="639762"/>
          </a:xfrm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  <a:cs typeface="Estrangelo Edessa" pitchFamily="66"/>
              </a:rPr>
              <a:t>PRISMA RECTO</a:t>
            </a:r>
            <a:endParaRPr lang="es-ES" sz="4000" dirty="0">
              <a:solidFill>
                <a:schemeClr val="accent3">
                  <a:lumMod val="75000"/>
                </a:schemeClr>
              </a:solidFill>
              <a:latin typeface="Georgia" pitchFamily="18" charset="0"/>
              <a:cs typeface="Estrangelo Edessa" pitchFamily="66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3438" y="785794"/>
            <a:ext cx="4041775" cy="639762"/>
          </a:xfrm>
        </p:spPr>
        <p:txBody>
          <a:bodyPr>
            <a:noAutofit/>
          </a:bodyPr>
          <a:lstStyle/>
          <a:p>
            <a:r>
              <a:rPr lang="es-ES" sz="4400" dirty="0" smtClean="0">
                <a:solidFill>
                  <a:schemeClr val="accent3">
                    <a:lumMod val="75000"/>
                  </a:schemeClr>
                </a:solidFill>
              </a:rPr>
              <a:t>PRISMA OBLICUO </a:t>
            </a:r>
            <a:endParaRPr lang="es-ES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7 Marcador de contenido" descr="Prismaoblicuo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929058" y="1857364"/>
            <a:ext cx="4900618" cy="4000528"/>
          </a:xfrm>
        </p:spPr>
      </p:pic>
      <p:pic>
        <p:nvPicPr>
          <p:cNvPr id="12" name="11 Marcador de contenido" descr="Prismarecto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357158" y="2500306"/>
            <a:ext cx="2679700" cy="266700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9000" r="-9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1571612"/>
            <a:ext cx="6400800" cy="3071834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FF3399"/>
                </a:solidFill>
                <a:latin typeface="Comic Sans MS" pitchFamily="66" charset="0"/>
              </a:rPr>
              <a:t>− Un </a:t>
            </a:r>
            <a:r>
              <a:rPr lang="es-ES" b="1" dirty="0" smtClean="0">
                <a:solidFill>
                  <a:srgbClr val="FF3399"/>
                </a:solidFill>
                <a:latin typeface="Comic Sans MS" pitchFamily="66" charset="0"/>
              </a:rPr>
              <a:t>Poliedro</a:t>
            </a:r>
            <a:r>
              <a:rPr lang="es-ES" dirty="0" smtClean="0">
                <a:solidFill>
                  <a:srgbClr val="FF3399"/>
                </a:solidFill>
                <a:latin typeface="Comic Sans MS" pitchFamily="66" charset="0"/>
              </a:rPr>
              <a:t> son aquellos cuerpos geométricos cerrados, limitados por polígonos. Las caras del poliedro forman la superficie del poliedro.</a:t>
            </a:r>
            <a:r>
              <a:rPr lang="es-ES" dirty="0" smtClean="0">
                <a:latin typeface="Comic Sans MS" pitchFamily="66" charset="0"/>
              </a:rPr>
              <a:t/>
            </a:r>
            <a:br>
              <a:rPr lang="es-ES" dirty="0" smtClean="0">
                <a:latin typeface="Comic Sans MS" pitchFamily="66" charset="0"/>
              </a:rPr>
            </a:br>
            <a:endParaRPr lang="es-ES" dirty="0">
              <a:latin typeface="Comic Sans M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00100" y="500042"/>
            <a:ext cx="7017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¿Qué son los poliedros?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450057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800" dirty="0" smtClean="0">
                <a:latin typeface="Arial Narrow" pitchFamily="34" charset="0"/>
              </a:rPr>
              <a:t>− Los </a:t>
            </a:r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poliedros son denominados de acuerdo a su número de </a:t>
            </a:r>
            <a:r>
              <a:rPr lang="es-ES" sz="2800" dirty="0">
                <a:latin typeface="Arial Narrow" pitchFamily="34" charset="0"/>
              </a:rPr>
              <a:t>caras. 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7158" y="785794"/>
            <a:ext cx="4040188" cy="639762"/>
          </a:xfrm>
        </p:spPr>
        <p:txBody>
          <a:bodyPr>
            <a:noAutofit/>
          </a:bodyPr>
          <a:lstStyle/>
          <a:p>
            <a:r>
              <a:rPr lang="es-ES" sz="4400" dirty="0" smtClean="0">
                <a:solidFill>
                  <a:schemeClr val="accent3">
                    <a:lumMod val="75000"/>
                  </a:schemeClr>
                </a:solidFill>
              </a:rPr>
              <a:t>PRISMAS  REGULARES </a:t>
            </a:r>
            <a:endParaRPr lang="es-ES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6 Marcador de contenido" descr="8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5786" y="1857364"/>
            <a:ext cx="1714512" cy="4082171"/>
          </a:xfrm>
        </p:spPr>
      </p:pic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572000" y="785794"/>
            <a:ext cx="4041775" cy="639762"/>
          </a:xfrm>
        </p:spPr>
        <p:txBody>
          <a:bodyPr>
            <a:noAutofit/>
          </a:bodyPr>
          <a:lstStyle/>
          <a:p>
            <a:r>
              <a:rPr lang="es-ES" sz="4400" dirty="0" smtClean="0">
                <a:solidFill>
                  <a:schemeClr val="accent3">
                    <a:lumMod val="75000"/>
                  </a:schemeClr>
                </a:solidFill>
              </a:rPr>
              <a:t>PRISMAS IRREGULARES</a:t>
            </a:r>
            <a:endParaRPr lang="es-ES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" name="7 Marcador de contenido" descr="9.gif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572132" y="1928802"/>
            <a:ext cx="2154265" cy="39407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ES" b="1" dirty="0" smtClean="0">
                <a:solidFill>
                  <a:srgbClr val="0070C0"/>
                </a:solidFill>
                <a:latin typeface="Book Antiqua" pitchFamily="18" charset="0"/>
              </a:rPr>
              <a:t>Una Pirámide </a:t>
            </a:r>
            <a:r>
              <a:rPr lang="es-ES" dirty="0" smtClean="0">
                <a:solidFill>
                  <a:srgbClr val="0070C0"/>
                </a:solidFill>
                <a:latin typeface="Book Antiqua" pitchFamily="18" charset="0"/>
              </a:rPr>
              <a:t>son poliedros que tienen:</a:t>
            </a:r>
          </a:p>
          <a:p>
            <a:r>
              <a:rPr lang="es-ES" sz="3600" dirty="0" smtClean="0">
                <a:latin typeface="Book Antiqua" pitchFamily="18" charset="0"/>
              </a:rPr>
              <a:t>una cara; que es un polígono y se llama base</a:t>
            </a:r>
          </a:p>
          <a:p>
            <a:r>
              <a:rPr lang="es-ES" sz="3600" dirty="0" smtClean="0">
                <a:latin typeface="Book Antiqua" pitchFamily="18" charset="0"/>
              </a:rPr>
              <a:t>el resto de las caras que son triángulo que se unen en un vértice común y son las caras laterales de la pirámide</a:t>
            </a:r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500298" y="357166"/>
            <a:ext cx="49552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8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PIRÀMIDE</a:t>
            </a:r>
            <a:endParaRPr lang="es-ES" sz="8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Pirámide regular:</a:t>
            </a:r>
            <a:r>
              <a:rPr lang="es-ES" b="1" dirty="0" smtClean="0">
                <a:latin typeface="Cambria Math" pitchFamily="18" charset="0"/>
                <a:ea typeface="Cambria Math" pitchFamily="18" charset="0"/>
              </a:rPr>
              <a:t> </a:t>
            </a:r>
            <a:r>
              <a:rPr lang="es-ES" dirty="0" smtClean="0">
                <a:latin typeface="Cambria Math" pitchFamily="18" charset="0"/>
                <a:ea typeface="Cambria Math" pitchFamily="18" charset="0"/>
              </a:rPr>
              <a:t>la base es un polígono regular y las caras laterales triángulos isósceles.</a:t>
            </a:r>
          </a:p>
          <a:p>
            <a:r>
              <a:rPr lang="es-ES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Pirámide irregular:</a:t>
            </a:r>
            <a:r>
              <a:rPr lang="es-ES" b="1" dirty="0" smtClean="0">
                <a:latin typeface="Cambria Math" pitchFamily="18" charset="0"/>
                <a:ea typeface="Cambria Math" pitchFamily="18" charset="0"/>
              </a:rPr>
              <a:t> </a:t>
            </a:r>
            <a:r>
              <a:rPr lang="es-ES" dirty="0" smtClean="0">
                <a:latin typeface="Cambria Math" pitchFamily="18" charset="0"/>
                <a:ea typeface="Cambria Math" pitchFamily="18" charset="0"/>
              </a:rPr>
              <a:t>cuando tiene por base un polígono irregular.</a:t>
            </a:r>
          </a:p>
          <a:p>
            <a:r>
              <a:rPr lang="es-ES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Pirámide recta:</a:t>
            </a:r>
            <a:r>
              <a:rPr lang="es-ES" b="1" dirty="0" smtClean="0">
                <a:latin typeface="Cambria Math" pitchFamily="18" charset="0"/>
                <a:ea typeface="Cambria Math" pitchFamily="18" charset="0"/>
              </a:rPr>
              <a:t> </a:t>
            </a:r>
            <a:r>
              <a:rPr lang="es-ES" dirty="0" smtClean="0">
                <a:latin typeface="Cambria Math" pitchFamily="18" charset="0"/>
                <a:ea typeface="Cambria Math" pitchFamily="18" charset="0"/>
              </a:rPr>
              <a:t>las caras laterales son triángulos isósceles.</a:t>
            </a:r>
          </a:p>
          <a:p>
            <a:r>
              <a:rPr lang="es-ES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Pirámide oblicua:</a:t>
            </a:r>
            <a:r>
              <a:rPr lang="es-ES" b="1" dirty="0" smtClean="0">
                <a:latin typeface="Cambria Math" pitchFamily="18" charset="0"/>
                <a:ea typeface="Cambria Math" pitchFamily="18" charset="0"/>
              </a:rPr>
              <a:t> </a:t>
            </a:r>
            <a:r>
              <a:rPr lang="es-ES" dirty="0" smtClean="0">
                <a:latin typeface="Cambria Math" pitchFamily="18" charset="0"/>
                <a:ea typeface="Cambria Math" pitchFamily="18" charset="0"/>
              </a:rPr>
              <a:t>alguna de las caras laterales no es un triángulo isósceles.</a:t>
            </a:r>
          </a:p>
          <a:p>
            <a:r>
              <a:rPr lang="es-ES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Pirámide convexa:</a:t>
            </a:r>
            <a:r>
              <a:rPr lang="es-ES" b="1" dirty="0" smtClean="0">
                <a:latin typeface="Cambria Math" pitchFamily="18" charset="0"/>
                <a:ea typeface="Cambria Math" pitchFamily="18" charset="0"/>
              </a:rPr>
              <a:t> </a:t>
            </a:r>
            <a:r>
              <a:rPr lang="es-ES" dirty="0" smtClean="0">
                <a:latin typeface="Cambria Math" pitchFamily="18" charset="0"/>
                <a:ea typeface="Cambria Math" pitchFamily="18" charset="0"/>
              </a:rPr>
              <a:t>cuando la base es un polígono convexo y </a:t>
            </a:r>
            <a:r>
              <a:rPr lang="es-ES" b="1" dirty="0" smtClean="0">
                <a:latin typeface="Cambria Math" pitchFamily="18" charset="0"/>
                <a:ea typeface="Cambria Math" pitchFamily="18" charset="0"/>
              </a:rPr>
              <a:t>pirámide cóncava </a:t>
            </a:r>
            <a:r>
              <a:rPr lang="es-ES" dirty="0" smtClean="0">
                <a:latin typeface="Cambria Math" pitchFamily="18" charset="0"/>
                <a:ea typeface="Cambria Math" pitchFamily="18" charset="0"/>
              </a:rPr>
              <a:t>cuando la base es un polígono cóncavo.</a:t>
            </a:r>
          </a:p>
          <a:p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142976" y="285728"/>
            <a:ext cx="6799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Clases de pirámides:</a:t>
            </a:r>
            <a:endParaRPr lang="es-E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0034" y="857232"/>
            <a:ext cx="4040188" cy="639762"/>
          </a:xfrm>
        </p:spPr>
        <p:txBody>
          <a:bodyPr>
            <a:noAutofit/>
          </a:bodyPr>
          <a:lstStyle/>
          <a:p>
            <a:r>
              <a:rPr lang="es-ES" sz="4400" dirty="0" smtClean="0">
                <a:solidFill>
                  <a:srgbClr val="00FFFF"/>
                </a:solidFill>
                <a:latin typeface="Monotype Corsiva" pitchFamily="66" charset="0"/>
              </a:rPr>
              <a:t>PIRÀMIDE REGULAR</a:t>
            </a:r>
            <a:endParaRPr lang="es-ES" sz="4400" dirty="0">
              <a:solidFill>
                <a:srgbClr val="00FFFF"/>
              </a:solidFill>
              <a:latin typeface="Monotype Corsiva" pitchFamily="66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3438" y="857232"/>
            <a:ext cx="4041775" cy="639762"/>
          </a:xfrm>
        </p:spPr>
        <p:txBody>
          <a:bodyPr>
            <a:noAutofit/>
          </a:bodyPr>
          <a:lstStyle/>
          <a:p>
            <a:r>
              <a:rPr lang="es-ES" sz="4400" dirty="0" smtClean="0">
                <a:solidFill>
                  <a:srgbClr val="00FFFF"/>
                </a:solidFill>
                <a:latin typeface="Monotype Corsiva" pitchFamily="66" charset="0"/>
              </a:rPr>
              <a:t>PIRÀMIDE IRREGULAR</a:t>
            </a:r>
            <a:endParaRPr lang="es-ES" sz="4400" dirty="0">
              <a:solidFill>
                <a:srgbClr val="00FFFF"/>
              </a:solidFill>
              <a:latin typeface="Monotype Corsiva" pitchFamily="66" charset="0"/>
            </a:endParaRPr>
          </a:p>
        </p:txBody>
      </p:sp>
      <p:pic>
        <p:nvPicPr>
          <p:cNvPr id="7" name="6 Marcador de contenido" descr="piramide_irregular.g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43504" y="1714488"/>
            <a:ext cx="3571900" cy="3571900"/>
          </a:xfrm>
        </p:spPr>
      </p:pic>
      <p:pic>
        <p:nvPicPr>
          <p:cNvPr id="10" name="9 Marcador de contenido" descr="Dibujo3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00100" y="2357429"/>
            <a:ext cx="2571768" cy="3097385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14282" y="785794"/>
            <a:ext cx="4040188" cy="639762"/>
          </a:xfrm>
        </p:spPr>
        <p:txBody>
          <a:bodyPr>
            <a:noAutofit/>
          </a:bodyPr>
          <a:lstStyle/>
          <a:p>
            <a:r>
              <a:rPr lang="es-E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PIRÀMIDE RECTA </a:t>
            </a:r>
            <a:endParaRPr lang="es-ES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7 Marcador de contenido" descr="piramid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2909" y="2285992"/>
            <a:ext cx="2763025" cy="3071834"/>
          </a:xfrm>
        </p:spPr>
      </p:pic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500562" y="785794"/>
            <a:ext cx="4041775" cy="639762"/>
          </a:xfrm>
        </p:spPr>
        <p:txBody>
          <a:bodyPr>
            <a:noAutofit/>
          </a:bodyPr>
          <a:lstStyle/>
          <a:p>
            <a:r>
              <a:rPr lang="es-E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PIRÀMIDE OBLICUA </a:t>
            </a:r>
            <a:endParaRPr lang="es-ES" sz="4000" dirty="0">
              <a:solidFill>
                <a:schemeClr val="tx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6 Marcador de contenido" descr="piramide oblicua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286380" y="3143248"/>
            <a:ext cx="3541222" cy="2857520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643174" y="0"/>
            <a:ext cx="31630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CUBO</a:t>
            </a:r>
            <a:endParaRPr lang="es-ES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4 Título"/>
          <p:cNvSpPr>
            <a:spLocks noGrp="1"/>
          </p:cNvSpPr>
          <p:nvPr>
            <p:ph idx="1"/>
          </p:nvPr>
        </p:nvSpPr>
        <p:spPr>
          <a:xfrm>
            <a:off x="500063" y="1857375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>
                <a:solidFill>
                  <a:srgbClr val="FFC000"/>
                </a:solidFill>
                <a:latin typeface="Bookman Old Style" pitchFamily="18" charset="0"/>
              </a:rPr>
              <a:t>Poliedro regular de seis caras iguales, siendo cada una un cuadrado. Sus elementos principales son :</a:t>
            </a:r>
          </a:p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Cara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: </a:t>
            </a:r>
            <a:r>
              <a:rPr lang="es-ES" dirty="0" smtClean="0">
                <a:latin typeface="Bookman Old Style" pitchFamily="18" charset="0"/>
              </a:rPr>
              <a:t>cada uno de los seis cuadrados que definen al cubo</a:t>
            </a:r>
          </a:p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Arista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: </a:t>
            </a:r>
            <a:r>
              <a:rPr lang="es-ES" dirty="0" smtClean="0">
                <a:latin typeface="Bookman Old Style" pitchFamily="18" charset="0"/>
              </a:rPr>
              <a:t>segmento que une dos vértices contiguos. En total hay doce, todas de igual longitud.</a:t>
            </a:r>
          </a:p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Aristas opuestas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: </a:t>
            </a:r>
            <a:r>
              <a:rPr lang="es-ES" dirty="0" smtClean="0">
                <a:latin typeface="Bookman Old Style" pitchFamily="18" charset="0"/>
              </a:rPr>
              <a:t>par de aristas del cubo que son paralelas, y no están contenidas en una misma cara.</a:t>
            </a:r>
          </a:p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Vértice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: </a:t>
            </a:r>
            <a:r>
              <a:rPr lang="es-ES" dirty="0" smtClean="0">
                <a:latin typeface="Bookman Old Style" pitchFamily="18" charset="0"/>
              </a:rPr>
              <a:t>punto al que concurren tres aristas. En total hay ocho.</a:t>
            </a:r>
          </a:p>
          <a:p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  <a:latin typeface="Bookman Old Style" pitchFamily="18" charset="0"/>
              </a:rPr>
              <a:t>Vértices opuestos</a:t>
            </a:r>
            <a:r>
              <a:rPr lang="es-ES" dirty="0" smtClean="0">
                <a:latin typeface="Bookman Old Style" pitchFamily="18" charset="0"/>
              </a:rPr>
              <a:t>: par de vértices del cubo que están contenidos en una diagonal mayor (por ejemplo los vértices)</a:t>
            </a:r>
          </a:p>
          <a:p>
            <a:endParaRPr lang="es-ES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 descr="5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86314" y="2143116"/>
            <a:ext cx="3813837" cy="4000528"/>
          </a:xfrm>
        </p:spPr>
      </p:pic>
      <p:sp>
        <p:nvSpPr>
          <p:cNvPr id="8" name="7 Rectángulo"/>
          <p:cNvSpPr/>
          <p:nvPr/>
        </p:nvSpPr>
        <p:spPr>
          <a:xfrm>
            <a:off x="142844" y="714356"/>
            <a:ext cx="42862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HEXAEDRO REGULAR O CUBO</a:t>
            </a:r>
            <a:endParaRPr lang="es-E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Material: Internet y el cuaderno</a:t>
            </a:r>
            <a:endParaRPr lang="es-ES" dirty="0">
              <a:solidFill>
                <a:schemeClr val="accent5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Lucia Alegre 3º1</a:t>
            </a:r>
          </a:p>
          <a:p>
            <a:r>
              <a:rPr lang="es-E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Prof. Mónica Medina</a:t>
            </a:r>
            <a:endParaRPr lang="es-ES" dirty="0">
              <a:solidFill>
                <a:schemeClr val="accent5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1538" y="1857364"/>
            <a:ext cx="6929486" cy="3929090"/>
          </a:xfrm>
        </p:spPr>
        <p:txBody>
          <a:bodyPr>
            <a:normAutofit/>
          </a:bodyPr>
          <a:lstStyle/>
          <a:p>
            <a:r>
              <a:rPr lang="es-ES" dirty="0" smtClean="0"/>
              <a:t>• </a:t>
            </a:r>
            <a:r>
              <a:rPr lang="es-ES" u="sng" dirty="0" smtClean="0">
                <a:solidFill>
                  <a:srgbClr val="FF0000"/>
                </a:solidFill>
              </a:rPr>
              <a:t>Cara</a:t>
            </a:r>
            <a:r>
              <a:rPr lang="es-ES" dirty="0" smtClean="0"/>
              <a:t>: 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cada uno de los polígonos que lo limitan.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• </a:t>
            </a:r>
            <a:r>
              <a:rPr lang="es-ES" u="sng" dirty="0" smtClean="0">
                <a:solidFill>
                  <a:srgbClr val="FF0000"/>
                </a:solidFill>
              </a:rPr>
              <a:t>Arista</a:t>
            </a:r>
            <a:r>
              <a:rPr lang="es-ES" dirty="0" smtClean="0"/>
              <a:t>: 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línea formada por la intersección de dos caras.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• </a:t>
            </a:r>
            <a:r>
              <a:rPr lang="es-ES" u="sng" dirty="0" smtClean="0">
                <a:solidFill>
                  <a:srgbClr val="FF0000"/>
                </a:solidFill>
              </a:rPr>
              <a:t>Vértice</a:t>
            </a:r>
            <a:r>
              <a:rPr lang="es-ES" dirty="0" smtClean="0"/>
              <a:t>: </a:t>
            </a:r>
            <a:r>
              <a:rPr lang="es-ES" dirty="0" smtClean="0">
                <a:solidFill>
                  <a:schemeClr val="accent2">
                    <a:lumMod val="50000"/>
                  </a:schemeClr>
                </a:solidFill>
              </a:rPr>
              <a:t>punto de intersección de tres o más aristas.</a:t>
            </a:r>
            <a:endParaRPr lang="es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57224" y="357166"/>
            <a:ext cx="7500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Elementos del poliedro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 smtClean="0">
                <a:solidFill>
                  <a:srgbClr val="FF3399"/>
                </a:solidFill>
                <a:latin typeface="Monotype Corsiva" pitchFamily="66" charset="0"/>
              </a:rPr>
              <a:t>TIPOS DE POLIEDROS</a:t>
            </a:r>
            <a:endParaRPr lang="es-ES" sz="6600" dirty="0">
              <a:solidFill>
                <a:srgbClr val="FF3399"/>
              </a:solidFill>
              <a:latin typeface="Monotype Corsiva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4400" b="1" dirty="0" smtClean="0">
                <a:solidFill>
                  <a:srgbClr val="D60093"/>
                </a:solidFill>
              </a:rPr>
              <a:t>Poliedro regular</a:t>
            </a:r>
            <a:r>
              <a:rPr lang="es-ES" sz="4400" dirty="0" smtClean="0">
                <a:solidFill>
                  <a:srgbClr val="D60093"/>
                </a:solidFill>
              </a:rPr>
              <a:t> es aquel que cumple:</a:t>
            </a:r>
          </a:p>
          <a:p>
            <a:r>
              <a:rPr lang="es-ES" sz="4400" dirty="0" smtClean="0">
                <a:solidFill>
                  <a:srgbClr val="D60093"/>
                </a:solidFill>
              </a:rPr>
              <a:t>Sus caras son polígonos regulares iguales.</a:t>
            </a:r>
          </a:p>
          <a:p>
            <a:r>
              <a:rPr lang="es-ES" sz="4400" dirty="0" smtClean="0">
                <a:solidFill>
                  <a:srgbClr val="D60093"/>
                </a:solidFill>
              </a:rPr>
              <a:t>Todos los vértices tienen el mismo orden.</a:t>
            </a:r>
          </a:p>
          <a:p>
            <a:pPr>
              <a:buNone/>
            </a:pPr>
            <a:endParaRPr lang="es-ES" sz="4400" dirty="0">
              <a:solidFill>
                <a:srgbClr val="D60093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8596" y="642918"/>
            <a:ext cx="8401080" cy="4525963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   </a:t>
            </a:r>
            <a:r>
              <a:rPr lang="es-ES" sz="4800" dirty="0" smtClean="0">
                <a:solidFill>
                  <a:srgbClr val="D60093"/>
                </a:solidFill>
                <a:latin typeface="Monotype Corsiva" pitchFamily="66" charset="0"/>
              </a:rPr>
              <a:t>Tetraedro         </a:t>
            </a:r>
            <a:r>
              <a:rPr lang="es-ES" sz="3600" dirty="0" smtClean="0">
                <a:solidFill>
                  <a:srgbClr val="D60093"/>
                </a:solidFill>
                <a:latin typeface="Monotype Corsiva" pitchFamily="66" charset="0"/>
              </a:rPr>
              <a:t>                            </a:t>
            </a:r>
            <a:r>
              <a:rPr lang="es-ES" sz="4400" dirty="0" smtClean="0">
                <a:solidFill>
                  <a:srgbClr val="D60093"/>
                </a:solidFill>
                <a:latin typeface="Monotype Corsiva" pitchFamily="66" charset="0"/>
              </a:rPr>
              <a:t>Hexaedro </a:t>
            </a:r>
            <a:r>
              <a:rPr lang="es-ES" sz="3600" dirty="0" smtClean="0">
                <a:solidFill>
                  <a:srgbClr val="D60093"/>
                </a:solidFill>
                <a:latin typeface="Monotype Corsiva" pitchFamily="66" charset="0"/>
              </a:rPr>
              <a:t>                      </a:t>
            </a:r>
            <a:endParaRPr lang="es-ES" sz="3600" dirty="0">
              <a:solidFill>
                <a:srgbClr val="D60093"/>
              </a:solidFill>
              <a:latin typeface="Monotype Corsiva" pitchFamily="66" charset="0"/>
            </a:endParaRPr>
          </a:p>
        </p:txBody>
      </p:sp>
      <p:pic>
        <p:nvPicPr>
          <p:cNvPr id="5" name="4 Imagen" descr="tetraedro regul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714620"/>
            <a:ext cx="3236374" cy="3357586"/>
          </a:xfrm>
          <a:prstGeom prst="rect">
            <a:avLst/>
          </a:prstGeom>
        </p:spPr>
      </p:pic>
      <p:pic>
        <p:nvPicPr>
          <p:cNvPr id="6" name="5 Imagen" descr="Hexaedro o cubo.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643182"/>
            <a:ext cx="3355012" cy="292895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28596" y="571480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s-ES" sz="10300" dirty="0" smtClean="0">
                <a:solidFill>
                  <a:srgbClr val="FF3399"/>
                </a:solidFill>
                <a:latin typeface="Monotype Corsiva" pitchFamily="66" charset="0"/>
              </a:rPr>
              <a:t>Tetraedro</a:t>
            </a:r>
          </a:p>
          <a:p>
            <a:pPr algn="ctr">
              <a:buNone/>
            </a:pPr>
            <a:endParaRPr lang="es-ES" sz="4400" dirty="0" smtClean="0">
              <a:solidFill>
                <a:srgbClr val="FF3399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es-ES" sz="4400" dirty="0" smtClean="0">
              <a:solidFill>
                <a:srgbClr val="FF3399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es-ES" sz="3600" dirty="0" smtClean="0">
                <a:solidFill>
                  <a:srgbClr val="D60093"/>
                </a:solidFill>
                <a:latin typeface="Arial Black" pitchFamily="34" charset="0"/>
              </a:rPr>
              <a:t>_ </a:t>
            </a:r>
            <a:r>
              <a:rPr lang="es-ES" sz="3600" dirty="0" smtClean="0">
                <a:solidFill>
                  <a:srgbClr val="D60093"/>
                </a:solidFill>
                <a:latin typeface="Book Antiqua" pitchFamily="18" charset="0"/>
              </a:rPr>
              <a:t>Los polígonos que forman las caras son triángulos Equiláteros.</a:t>
            </a:r>
          </a:p>
          <a:p>
            <a:pPr algn="ctr">
              <a:buNone/>
            </a:pPr>
            <a:r>
              <a:rPr lang="es-ES" sz="3600" dirty="0" smtClean="0">
                <a:solidFill>
                  <a:srgbClr val="D60093"/>
                </a:solidFill>
                <a:latin typeface="Book Antiqua" pitchFamily="18" charset="0"/>
              </a:rPr>
              <a:t>_ Tiene 4 caras                     </a:t>
            </a:r>
          </a:p>
          <a:p>
            <a:pPr algn="ctr">
              <a:buNone/>
            </a:pPr>
            <a:r>
              <a:rPr lang="es-ES" sz="3600" dirty="0" smtClean="0">
                <a:solidFill>
                  <a:srgbClr val="D60093"/>
                </a:solidFill>
                <a:latin typeface="Book Antiqua" pitchFamily="18" charset="0"/>
              </a:rPr>
              <a:t>_ Tiene 4 vértices</a:t>
            </a:r>
          </a:p>
          <a:p>
            <a:pPr algn="ctr">
              <a:buNone/>
            </a:pPr>
            <a:r>
              <a:rPr lang="es-ES" sz="3600" dirty="0" smtClean="0">
                <a:solidFill>
                  <a:srgbClr val="D60093"/>
                </a:solidFill>
                <a:latin typeface="Book Antiqua" pitchFamily="18" charset="0"/>
              </a:rPr>
              <a:t>_ Tiene 6 aristas </a:t>
            </a:r>
            <a:endParaRPr lang="es-ES" sz="3600" dirty="0">
              <a:solidFill>
                <a:srgbClr val="D60093"/>
              </a:solidFill>
              <a:latin typeface="Arial Black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57752" y="642918"/>
            <a:ext cx="4038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sz="6000" dirty="0" smtClean="0"/>
              <a:t>      </a:t>
            </a:r>
            <a:r>
              <a:rPr lang="es-ES" sz="7700" b="1" dirty="0" smtClean="0">
                <a:solidFill>
                  <a:srgbClr val="FF3399"/>
                </a:solidFill>
                <a:latin typeface="Monotype Corsiva" pitchFamily="66" charset="0"/>
              </a:rPr>
              <a:t>Hexaedro</a:t>
            </a:r>
          </a:p>
          <a:p>
            <a:pPr>
              <a:buNone/>
            </a:pPr>
            <a:endParaRPr lang="es-ES" sz="1800" b="1" dirty="0" smtClean="0">
              <a:solidFill>
                <a:srgbClr val="D60093"/>
              </a:solidFill>
              <a:latin typeface="Book Antiqua" pitchFamily="18" charset="0"/>
            </a:endParaRPr>
          </a:p>
          <a:p>
            <a:pPr>
              <a:buNone/>
            </a:pPr>
            <a:endParaRPr lang="es-ES" sz="1800" b="1" dirty="0" smtClean="0">
              <a:solidFill>
                <a:srgbClr val="D60093"/>
              </a:solidFill>
              <a:latin typeface="Book Antiqua" pitchFamily="18" charset="0"/>
            </a:endParaRPr>
          </a:p>
          <a:p>
            <a:pPr>
              <a:buNone/>
            </a:pPr>
            <a:endParaRPr lang="es-ES" sz="1800" b="1" dirty="0" smtClean="0">
              <a:solidFill>
                <a:srgbClr val="D60093"/>
              </a:solidFill>
              <a:latin typeface="Book Antiqua" pitchFamily="18" charset="0"/>
            </a:endParaRPr>
          </a:p>
          <a:p>
            <a:pPr>
              <a:buNone/>
            </a:pPr>
            <a:endParaRPr lang="es-ES" sz="1800" b="1" dirty="0" smtClean="0">
              <a:solidFill>
                <a:srgbClr val="D60093"/>
              </a:solidFill>
              <a:latin typeface="Book Antiqua" pitchFamily="18" charset="0"/>
            </a:endParaRPr>
          </a:p>
          <a:p>
            <a:pPr>
              <a:buNone/>
            </a:pPr>
            <a:endParaRPr lang="es-ES" sz="1800" b="1" dirty="0" smtClean="0">
              <a:solidFill>
                <a:srgbClr val="D60093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es-ES" sz="4000" dirty="0" smtClean="0">
                <a:solidFill>
                  <a:srgbClr val="D60093"/>
                </a:solidFill>
                <a:latin typeface="Book Antiqua" pitchFamily="18" charset="0"/>
              </a:rPr>
              <a:t>_Los polígonos que forman las caras son Cuadrados</a:t>
            </a:r>
          </a:p>
          <a:p>
            <a:pPr>
              <a:buNone/>
            </a:pPr>
            <a:r>
              <a:rPr lang="es-ES" sz="4000" dirty="0" smtClean="0">
                <a:solidFill>
                  <a:srgbClr val="D60093"/>
                </a:solidFill>
                <a:latin typeface="Book Antiqua" pitchFamily="18" charset="0"/>
              </a:rPr>
              <a:t>_ Tiene 6 caras</a:t>
            </a:r>
          </a:p>
          <a:p>
            <a:pPr>
              <a:buNone/>
            </a:pPr>
            <a:r>
              <a:rPr lang="es-ES" sz="4000" dirty="0" smtClean="0">
                <a:solidFill>
                  <a:srgbClr val="D60093"/>
                </a:solidFill>
                <a:latin typeface="Book Antiqua" pitchFamily="18" charset="0"/>
              </a:rPr>
              <a:t>_Tiene 8 vértices</a:t>
            </a:r>
          </a:p>
          <a:p>
            <a:pPr>
              <a:buNone/>
            </a:pPr>
            <a:r>
              <a:rPr lang="es-ES" sz="4000" dirty="0" smtClean="0">
                <a:solidFill>
                  <a:srgbClr val="D60093"/>
                </a:solidFill>
                <a:latin typeface="Book Antiqua" pitchFamily="18" charset="0"/>
              </a:rPr>
              <a:t>_Tiene 12 Aristas </a:t>
            </a:r>
            <a:endParaRPr lang="es-ES" sz="4000" dirty="0">
              <a:solidFill>
                <a:srgbClr val="D60093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7158" y="428604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              </a:t>
            </a:r>
            <a:r>
              <a:rPr lang="es-ES" dirty="0" smtClean="0">
                <a:solidFill>
                  <a:srgbClr val="FF3399"/>
                </a:solidFill>
                <a:latin typeface="Monotype Corsiva" pitchFamily="66" charset="0"/>
              </a:rPr>
              <a:t> </a:t>
            </a:r>
            <a:r>
              <a:rPr lang="es-ES" sz="4800" dirty="0" smtClean="0">
                <a:solidFill>
                  <a:srgbClr val="FF3399"/>
                </a:solidFill>
                <a:latin typeface="Monotype Corsiva" pitchFamily="66" charset="0"/>
              </a:rPr>
              <a:t>OCTAEDRO </a:t>
            </a:r>
            <a:endParaRPr lang="es-ES" sz="4800" dirty="0">
              <a:solidFill>
                <a:srgbClr val="FF3399"/>
              </a:solidFill>
              <a:latin typeface="Monotype Corsiva" pitchFamily="66" charset="0"/>
            </a:endParaRPr>
          </a:p>
        </p:txBody>
      </p:sp>
      <p:pic>
        <p:nvPicPr>
          <p:cNvPr id="7" name="6 Marcador de contenido" descr="20070926klpmatgeo_58.Ies.SC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720" y="2071678"/>
            <a:ext cx="3693929" cy="3887619"/>
          </a:xfrm>
        </p:spPr>
      </p:pic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3438" y="357166"/>
            <a:ext cx="4041775" cy="639762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           </a:t>
            </a:r>
            <a:r>
              <a:rPr lang="es-ES" sz="4400" dirty="0" smtClean="0">
                <a:solidFill>
                  <a:srgbClr val="FF3399"/>
                </a:solidFill>
                <a:latin typeface="Monotype Corsiva" pitchFamily="66" charset="0"/>
              </a:rPr>
              <a:t> DODECAEDRO</a:t>
            </a:r>
            <a:endParaRPr lang="es-ES" sz="4400" dirty="0">
              <a:solidFill>
                <a:srgbClr val="FF3399"/>
              </a:solidFill>
              <a:latin typeface="Monotype Corsiva" pitchFamily="66" charset="0"/>
            </a:endParaRPr>
          </a:p>
        </p:txBody>
      </p:sp>
      <p:pic>
        <p:nvPicPr>
          <p:cNvPr id="8" name="7 Marcador de contenido" descr="20070926klpmatgeo_59IesSCO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29190" y="2428868"/>
            <a:ext cx="4041775" cy="3852431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8596" y="500042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           </a:t>
            </a:r>
            <a:r>
              <a:rPr lang="es-ES" sz="4800" dirty="0" smtClean="0">
                <a:solidFill>
                  <a:srgbClr val="FF3399"/>
                </a:solidFill>
                <a:latin typeface="Monotype Corsiva" pitchFamily="66" charset="0"/>
              </a:rPr>
              <a:t> OCTAEDRO </a:t>
            </a:r>
            <a:endParaRPr lang="es-ES" sz="4800" dirty="0">
              <a:solidFill>
                <a:srgbClr val="FF3399"/>
              </a:solidFill>
              <a:latin typeface="Monotype Corsiva" pitchFamily="66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3200" dirty="0" smtClean="0">
                <a:solidFill>
                  <a:srgbClr val="D60093"/>
                </a:solidFill>
                <a:latin typeface="Book Antiqua" pitchFamily="18" charset="0"/>
              </a:rPr>
              <a:t>_ Los polígonos que forman sus caras son Triángulos equiláteros</a:t>
            </a:r>
          </a:p>
          <a:p>
            <a:pPr>
              <a:buNone/>
            </a:pPr>
            <a:r>
              <a:rPr lang="es-ES" sz="3200" dirty="0" smtClean="0">
                <a:solidFill>
                  <a:srgbClr val="D60093"/>
                </a:solidFill>
                <a:latin typeface="Book Antiqua" pitchFamily="18" charset="0"/>
              </a:rPr>
              <a:t>_ Tiene 8  caras</a:t>
            </a:r>
          </a:p>
          <a:p>
            <a:pPr>
              <a:buNone/>
            </a:pPr>
            <a:r>
              <a:rPr lang="es-ES" sz="3200" dirty="0" smtClean="0">
                <a:solidFill>
                  <a:srgbClr val="D60093"/>
                </a:solidFill>
                <a:latin typeface="Book Antiqua" pitchFamily="18" charset="0"/>
              </a:rPr>
              <a:t>_ Tiene 6 vértices </a:t>
            </a:r>
          </a:p>
          <a:p>
            <a:pPr>
              <a:buNone/>
            </a:pPr>
            <a:r>
              <a:rPr lang="es-ES" sz="3200" dirty="0" smtClean="0">
                <a:solidFill>
                  <a:srgbClr val="D60093"/>
                </a:solidFill>
                <a:latin typeface="Book Antiqua" pitchFamily="18" charset="0"/>
              </a:rPr>
              <a:t>_ Tiene 12 Aristas</a:t>
            </a:r>
            <a:endParaRPr lang="es-ES" sz="3200" dirty="0">
              <a:solidFill>
                <a:srgbClr val="D60093"/>
              </a:solidFill>
              <a:latin typeface="Book Antiqua" pitchFamily="18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786314" y="500042"/>
            <a:ext cx="4041775" cy="639762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        </a:t>
            </a:r>
            <a:r>
              <a:rPr lang="es-ES" sz="4400" dirty="0" smtClean="0">
                <a:solidFill>
                  <a:srgbClr val="FF3399"/>
                </a:solidFill>
                <a:latin typeface="Monotype Corsiva" pitchFamily="66" charset="0"/>
              </a:rPr>
              <a:t> DODECAEDRO</a:t>
            </a:r>
            <a:endParaRPr lang="es-ES" sz="4400" dirty="0">
              <a:solidFill>
                <a:srgbClr val="FF3399"/>
              </a:solidFill>
              <a:latin typeface="Monotype Corsiva" pitchFamily="66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s-ES" b="1" dirty="0" smtClean="0">
                <a:solidFill>
                  <a:srgbClr val="D60093"/>
                </a:solidFill>
                <a:latin typeface="Book Antiqua" pitchFamily="18" charset="0"/>
              </a:rPr>
              <a:t>_ Los polígonos que forman sus caras son Rectángulos Regulares</a:t>
            </a:r>
          </a:p>
          <a:p>
            <a:pPr>
              <a:buNone/>
            </a:pPr>
            <a:r>
              <a:rPr lang="es-ES" b="1" dirty="0" smtClean="0">
                <a:solidFill>
                  <a:srgbClr val="D60093"/>
                </a:solidFill>
                <a:latin typeface="Book Antiqua" pitchFamily="18" charset="0"/>
              </a:rPr>
              <a:t>_ Tiene 12 caras</a:t>
            </a:r>
          </a:p>
          <a:p>
            <a:pPr>
              <a:buNone/>
            </a:pPr>
            <a:r>
              <a:rPr lang="es-ES" b="1" dirty="0" smtClean="0">
                <a:solidFill>
                  <a:srgbClr val="D60093"/>
                </a:solidFill>
                <a:latin typeface="Book Antiqua" pitchFamily="18" charset="0"/>
              </a:rPr>
              <a:t>_ Tiene 20 Vértices </a:t>
            </a:r>
          </a:p>
          <a:p>
            <a:pPr>
              <a:buNone/>
            </a:pPr>
            <a:r>
              <a:rPr lang="es-ES" b="1" dirty="0" smtClean="0">
                <a:solidFill>
                  <a:srgbClr val="D60093"/>
                </a:solidFill>
                <a:latin typeface="Book Antiqua" pitchFamily="18" charset="0"/>
              </a:rPr>
              <a:t>_ Tiene 30 Aristas </a:t>
            </a:r>
            <a:endParaRPr lang="es-ES" b="1" dirty="0">
              <a:solidFill>
                <a:srgbClr val="D60093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Autofit/>
          </a:bodyPr>
          <a:lstStyle/>
          <a:p>
            <a:r>
              <a:rPr lang="es-ES" sz="8000" dirty="0" smtClean="0">
                <a:solidFill>
                  <a:srgbClr val="FF3399"/>
                </a:solidFill>
                <a:latin typeface="Monotype Corsiva" pitchFamily="66" charset="0"/>
              </a:rPr>
              <a:t>ICOSAEDRO </a:t>
            </a:r>
            <a:endParaRPr lang="es-ES" sz="8000" dirty="0">
              <a:solidFill>
                <a:srgbClr val="FF3399"/>
              </a:solidFill>
              <a:latin typeface="Monotype Corsiva" pitchFamily="66" charset="0"/>
            </a:endParaRPr>
          </a:p>
        </p:txBody>
      </p:sp>
      <p:pic>
        <p:nvPicPr>
          <p:cNvPr id="5" name="4 Marcador de contenido" descr="20070926klpmatgeo_60.Ies.SC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857364"/>
            <a:ext cx="4000528" cy="4286280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86380" y="2332037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400" b="1" dirty="0" smtClean="0">
                <a:solidFill>
                  <a:srgbClr val="D60093"/>
                </a:solidFill>
                <a:latin typeface="Book Antiqua" pitchFamily="18" charset="0"/>
              </a:rPr>
              <a:t>_ Los polígonos que forman sus caras son triángulos Equiláteros</a:t>
            </a:r>
          </a:p>
          <a:p>
            <a:pPr>
              <a:buNone/>
            </a:pPr>
            <a:r>
              <a:rPr lang="es-ES" sz="2400" b="1" dirty="0" smtClean="0">
                <a:solidFill>
                  <a:srgbClr val="D60093"/>
                </a:solidFill>
                <a:latin typeface="Book Antiqua" pitchFamily="18" charset="0"/>
              </a:rPr>
              <a:t>_Tiene 20 caras</a:t>
            </a:r>
          </a:p>
          <a:p>
            <a:pPr>
              <a:buNone/>
            </a:pPr>
            <a:r>
              <a:rPr lang="es-ES" sz="2400" b="1" dirty="0" smtClean="0">
                <a:solidFill>
                  <a:srgbClr val="D60093"/>
                </a:solidFill>
                <a:latin typeface="Book Antiqua" pitchFamily="18" charset="0"/>
              </a:rPr>
              <a:t>_ Tiene 12 Vértices </a:t>
            </a:r>
          </a:p>
          <a:p>
            <a:pPr>
              <a:buNone/>
            </a:pPr>
            <a:r>
              <a:rPr lang="es-ES" sz="2400" b="1" dirty="0" smtClean="0">
                <a:solidFill>
                  <a:srgbClr val="D60093"/>
                </a:solidFill>
                <a:latin typeface="Book Antiqua" pitchFamily="18" charset="0"/>
              </a:rPr>
              <a:t>_ Tiene 30 Aristas </a:t>
            </a:r>
            <a:endParaRPr lang="es-ES" sz="2400" b="1" dirty="0">
              <a:solidFill>
                <a:srgbClr val="D60093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364</Words>
  <Application>Microsoft Office PowerPoint</Application>
  <PresentationFormat>Presentación en pantalla (4:3)</PresentationFormat>
  <Paragraphs>112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 </vt:lpstr>
      <vt:lpstr>Diapositiva 2</vt:lpstr>
      <vt:lpstr>Diapositiva 3</vt:lpstr>
      <vt:lpstr>TIPOS DE POLIEDROS</vt:lpstr>
      <vt:lpstr>Diapositiva 5</vt:lpstr>
      <vt:lpstr>Diapositiva 6</vt:lpstr>
      <vt:lpstr>Diapositiva 7</vt:lpstr>
      <vt:lpstr>Diapositiva 8</vt:lpstr>
      <vt:lpstr>ICOSAEDRO </vt:lpstr>
      <vt:lpstr>POLIGONOS IRREGULARES</vt:lpstr>
      <vt:lpstr>TETRAEDRO </vt:lpstr>
      <vt:lpstr>PENTAEDRO </vt:lpstr>
      <vt:lpstr>HEXAEDRO </vt:lpstr>
      <vt:lpstr>HEPTAEDRO</vt:lpstr>
      <vt:lpstr>OCTAEDRO</vt:lpstr>
      <vt:lpstr>Diapositiva 16</vt:lpstr>
      <vt:lpstr>Clases de prismas: 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Material: Internet y el cuaderno</vt:lpstr>
    </vt:vector>
  </TitlesOfParts>
  <Company>RevolucionUnattended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Win Evolution V2</dc:creator>
  <cp:lastModifiedBy>hys</cp:lastModifiedBy>
  <cp:revision>62</cp:revision>
  <dcterms:created xsi:type="dcterms:W3CDTF">2012-11-14T11:16:53Z</dcterms:created>
  <dcterms:modified xsi:type="dcterms:W3CDTF">2012-11-15T19:14:30Z</dcterms:modified>
</cp:coreProperties>
</file>